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59" r:id="rId5"/>
    <p:sldId id="261" r:id="rId6"/>
    <p:sldId id="264" r:id="rId7"/>
    <p:sldId id="265" r:id="rId8"/>
    <p:sldId id="266" r:id="rId9"/>
    <p:sldId id="262" r:id="rId10"/>
    <p:sldId id="263" r:id="rId11"/>
  </p:sldIdLst>
  <p:sldSz cx="12192000" cy="6858000"/>
  <p:notesSz cx="6858000" cy="9144000"/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47AE-493E-AF39-430A-16D17EE88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D0C53B-4816-D78B-407C-2FCE6BD48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F9423-7C64-9F32-715B-6439EC3CD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4A488-E93B-3FAA-1B58-FB1D8B08A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07E90-311C-AD58-1072-C2E01DD3F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59763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CC1F-3F4C-7682-4D13-367595873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D6EBAA-03CC-FDC3-2E3C-0784E2BCD3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9502E-2C56-FBC9-F75D-0B31AFC08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82105-0585-0E3F-273D-9263CA127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80FD4-9DAD-F161-BB4C-CE946EE52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834651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3AE019-AD3B-FB19-F3C8-5DD759C62E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FFDD68-AA20-8BEE-6F24-7A9131B00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F4FC0-28D3-E64F-24AE-C5CC22250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B1A4C-09CB-8F44-9A67-772FA2CF5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18F04-3963-C95C-8A61-FE366B3DB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134135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06BA6-9AA0-76C2-BAF9-A2C7A316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F86CF-918E-BA39-0AB8-F1CDAF388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99EF9-4A06-9D0E-6EEA-67048EEE7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0E6FD-9144-7562-2A9C-00276ADA7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CB0A4-A05B-8DA2-1592-6866BE33B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4894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861C8-876E-DEB2-F410-1C3835296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28B4E-A5FB-43CA-CFC3-A71ED65CD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80B1E-F0FE-D6D1-5F27-CCF0FBAD8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3FEF2-75EF-89AA-6909-043001E62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C5AB2-4F0E-F20E-030A-4411566E6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79075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B8E13-B66E-719A-27D9-19C90AC0A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468A6-430C-0774-674A-1955D3C393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65D08-15D9-BD92-CBF9-1D61140AE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9ECFF-1D7A-2024-7F40-BB4E1D40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40BB42-501B-101D-D43D-CE776AA9B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6ADD9-D4C9-2021-3CD1-760B2F4F2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534349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0B455-DF3A-BDA6-D015-3F2EFCDEE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1F4DB0-85D7-9203-DA3D-C44EB34FB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850A86-BB5E-6D0A-A5DD-C183B7E75A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295A3-D700-B767-6EB9-24F09468F4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D626AB-610C-13A4-C049-3E03DCCEB1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0450E9-9967-3BF4-A51B-8E4C955EF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025733-214B-5923-A97E-EF393187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0F4EA5-ACAE-7483-2D24-3D7823D8E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257951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40500-645F-5E97-280A-EE7CC76FF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8A8D4B-FAB8-F468-563B-7792DDBDE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AADE5A-5043-EE59-2AD4-68BBFEBB3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B3D04D-97C3-376D-3F49-44BD9C5C8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675094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756328-1836-3792-86E8-9907171C7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04F199-9AB6-C94B-BB10-152F603CE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4D674A-BC24-526B-EB4C-4089161E3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8820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8418E-72C4-48EB-9190-16A1E820D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692EF-029F-C3EB-6A7F-D490CAEAA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C322B6-16D8-5A09-1CFA-79B9B5BB0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A84732-7861-1A6A-E466-3DE381EE1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FC1E9-C65F-04C7-09E1-4E87C31A5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31B4F1-4BFC-B570-1003-BB3BE1EB2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005736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5E470-11DA-14C0-B8E1-7A6630679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907C9D-310F-D088-78F7-FE3A5E0CCD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2B1AD1-1E0F-B82B-D793-88115C1AFE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4B5E4-17CC-F3F6-F687-F8F3CD161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7DC217-FB78-6079-527E-A460C3341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1580F1-37A1-47F9-25B9-EF9C682E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034813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BD8489-2596-3BFE-E480-FC090E1B4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6651C-35C5-4CF1-2AA9-0CF97DFE3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175C4-72EF-767B-23F6-BC02196D1A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53034-A2E7-1FDB-78AE-8D96712F80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20C85-F0DC-65A7-B51C-9AE4D09C9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53980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tags" Target="../tags/tag5.xml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17" Type="http://schemas.openxmlformats.org/officeDocument/2006/relationships/image" Target="../media/image24.svg"/><Relationship Id="rId2" Type="http://schemas.openxmlformats.org/officeDocument/2006/relationships/tags" Target="../tags/tag4.xml"/><Relationship Id="rId16" Type="http://schemas.openxmlformats.org/officeDocument/2006/relationships/image" Target="../media/image23.png"/><Relationship Id="rId1" Type="http://schemas.openxmlformats.org/officeDocument/2006/relationships/tags" Target="../tags/tag3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22.svg"/><Relationship Id="rId10" Type="http://schemas.openxmlformats.org/officeDocument/2006/relationships/image" Target="../media/image17.png"/><Relationship Id="rId4" Type="http://schemas.openxmlformats.org/officeDocument/2006/relationships/tags" Target="../tags/tag6.xml"/><Relationship Id="rId9" Type="http://schemas.openxmlformats.org/officeDocument/2006/relationships/image" Target="../media/image16.svg"/><Relationship Id="rId1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rner of an apartment building against a clear sky">
            <a:extLst>
              <a:ext uri="{FF2B5EF4-FFF2-40B4-BE49-F238E27FC236}">
                <a16:creationId xmlns:a16="http://schemas.microsoft.com/office/drawing/2014/main" id="{7C829737-8819-CA04-2B74-2368FC180B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167" b="156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8BB0C3-C43F-A504-DC59-53C411BE1B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SA">
                <a:solidFill>
                  <a:srgbClr val="FFFFFF"/>
                </a:solidFill>
              </a:rPr>
              <a:t>Utilizing Data Analytics to Help Home Buyers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013F97-C5C3-2F5A-EDD7-2295FD9014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SA">
                <a:solidFill>
                  <a:srgbClr val="FFFFFF"/>
                </a:solidFill>
              </a:rPr>
              <a:t>Mohammed Alsalamah</a:t>
            </a:r>
          </a:p>
        </p:txBody>
      </p:sp>
    </p:spTree>
    <p:extLst>
      <p:ext uri="{BB962C8B-B14F-4D97-AF65-F5344CB8AC3E}">
        <p14:creationId xmlns:p14="http://schemas.microsoft.com/office/powerpoint/2010/main" val="40941202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25D19-8407-1813-91CF-374751B94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A" sz="3200" dirty="0"/>
              <a:t>We are able to narrow down search results by 90%+ without producing any false negatives!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FCBD07-BB30-733B-E63B-A38269300681}"/>
              </a:ext>
            </a:extLst>
          </p:cNvPr>
          <p:cNvSpPr/>
          <p:nvPr/>
        </p:nvSpPr>
        <p:spPr>
          <a:xfrm>
            <a:off x="1717589" y="1841157"/>
            <a:ext cx="741406" cy="42630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243250-004B-3138-EA06-BB8EA2A19125}"/>
              </a:ext>
            </a:extLst>
          </p:cNvPr>
          <p:cNvCxnSpPr>
            <a:cxnSpLocks/>
          </p:cNvCxnSpPr>
          <p:nvPr/>
        </p:nvCxnSpPr>
        <p:spPr>
          <a:xfrm>
            <a:off x="1346886" y="1841157"/>
            <a:ext cx="494271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42C13E-E0A5-9026-E1AC-E6CEDB4BACCD}"/>
              </a:ext>
            </a:extLst>
          </p:cNvPr>
          <p:cNvCxnSpPr>
            <a:cxnSpLocks/>
          </p:cNvCxnSpPr>
          <p:nvPr/>
        </p:nvCxnSpPr>
        <p:spPr>
          <a:xfrm>
            <a:off x="1223318" y="5305173"/>
            <a:ext cx="494271" cy="0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DAC28BA-0529-A875-1775-8B9CFCF41D82}"/>
              </a:ext>
            </a:extLst>
          </p:cNvPr>
          <p:cNvSpPr txBox="1"/>
          <p:nvPr/>
        </p:nvSpPr>
        <p:spPr>
          <a:xfrm>
            <a:off x="887629" y="1769890"/>
            <a:ext cx="617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2800" b="1" dirty="0"/>
              <a:t>7k</a:t>
            </a:r>
            <a:endParaRPr lang="en-SA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75568E-C27D-FCD9-C9CA-1AC9D6FA7B02}"/>
              </a:ext>
            </a:extLst>
          </p:cNvPr>
          <p:cNvSpPr txBox="1"/>
          <p:nvPr/>
        </p:nvSpPr>
        <p:spPr>
          <a:xfrm>
            <a:off x="642552" y="5236079"/>
            <a:ext cx="741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2800" b="1" dirty="0"/>
              <a:t>&gt;1k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D3C4DDC-A6B1-8A14-F365-D1AA49033976}"/>
              </a:ext>
            </a:extLst>
          </p:cNvPr>
          <p:cNvSpPr/>
          <p:nvPr/>
        </p:nvSpPr>
        <p:spPr>
          <a:xfrm>
            <a:off x="1696994" y="5276340"/>
            <a:ext cx="762001" cy="82789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B736AC-175B-A251-74AD-1FE52131D273}"/>
              </a:ext>
            </a:extLst>
          </p:cNvPr>
          <p:cNvSpPr txBox="1"/>
          <p:nvPr/>
        </p:nvSpPr>
        <p:spPr>
          <a:xfrm>
            <a:off x="2656703" y="3429000"/>
            <a:ext cx="1532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Search results in Aqar.com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720D0C-979C-19BB-DF1F-D466AC03EF4A}"/>
              </a:ext>
            </a:extLst>
          </p:cNvPr>
          <p:cNvSpPr txBox="1"/>
          <p:nvPr/>
        </p:nvSpPr>
        <p:spPr>
          <a:xfrm>
            <a:off x="2656703" y="5457907"/>
            <a:ext cx="5152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SA" dirty="0"/>
              <a:t>earch results when using our additional filters &amp; filtering for Good and Great deals only</a:t>
            </a:r>
          </a:p>
        </p:txBody>
      </p:sp>
    </p:spTree>
    <p:extLst>
      <p:ext uri="{BB962C8B-B14F-4D97-AF65-F5344CB8AC3E}">
        <p14:creationId xmlns:p14="http://schemas.microsoft.com/office/powerpoint/2010/main" val="1707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89680-1EBD-5B53-4F9C-A652BC5A3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A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B0B8-631B-C01F-8202-95BD1F24D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0076" y="1825625"/>
            <a:ext cx="9203724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SA" b="1" dirty="0"/>
              <a:t>Motivation &amp; goals</a:t>
            </a:r>
          </a:p>
          <a:p>
            <a:pPr marL="0" indent="0">
              <a:buNone/>
            </a:pPr>
            <a:endParaRPr lang="en-SA" b="1" dirty="0"/>
          </a:p>
          <a:p>
            <a:pPr marL="0" indent="0">
              <a:buNone/>
            </a:pPr>
            <a:r>
              <a:rPr lang="en-SA" b="1" dirty="0">
                <a:solidFill>
                  <a:schemeClr val="bg2">
                    <a:lumMod val="50000"/>
                  </a:schemeClr>
                </a:solidFill>
              </a:rPr>
              <a:t>Deliverables</a:t>
            </a:r>
          </a:p>
          <a:p>
            <a:pPr marL="457200" lvl="1" indent="0">
              <a:buNone/>
            </a:pPr>
            <a:r>
              <a:rPr lang="en-SA" sz="2800" dirty="0">
                <a:solidFill>
                  <a:schemeClr val="bg2">
                    <a:lumMod val="50000"/>
                  </a:schemeClr>
                </a:solidFill>
              </a:rPr>
              <a:t>Data set</a:t>
            </a:r>
          </a:p>
          <a:p>
            <a:pPr marL="457200" lvl="1" indent="0">
              <a:buNone/>
            </a:pPr>
            <a:r>
              <a:rPr lang="en-SA" sz="2800" dirty="0">
                <a:solidFill>
                  <a:schemeClr val="bg2">
                    <a:lumMod val="50000"/>
                  </a:schemeClr>
                </a:solidFill>
              </a:rPr>
              <a:t>Analytics Dashboard</a:t>
            </a:r>
          </a:p>
          <a:p>
            <a:pPr marL="457200" lvl="1" indent="0">
              <a:buNone/>
            </a:pPr>
            <a:r>
              <a:rPr lang="en-SA" sz="2800" dirty="0">
                <a:solidFill>
                  <a:schemeClr val="bg2">
                    <a:lumMod val="50000"/>
                  </a:schemeClr>
                </a:solidFill>
              </a:rPr>
              <a:t>Deal Fairness Indicator</a:t>
            </a:r>
          </a:p>
          <a:p>
            <a:pPr marL="0" indent="0">
              <a:buNone/>
            </a:pPr>
            <a:endParaRPr lang="en-SA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SA" b="1" dirty="0">
                <a:solidFill>
                  <a:schemeClr val="bg2">
                    <a:lumMod val="50000"/>
                  </a:schemeClr>
                </a:solidFill>
              </a:rPr>
              <a:t>Future work</a:t>
            </a:r>
          </a:p>
          <a:p>
            <a:pPr marL="0" indent="0">
              <a:buNone/>
            </a:pPr>
            <a:r>
              <a:rPr lang="en-SA" dirty="0">
                <a:solidFill>
                  <a:schemeClr val="bg2">
                    <a:lumMod val="50000"/>
                  </a:schemeClr>
                </a:solidFill>
              </a:rPr>
              <a:t>	Challenges &amp; limitations</a:t>
            </a:r>
          </a:p>
          <a:p>
            <a:pPr marL="0" indent="0">
              <a:buNone/>
            </a:pPr>
            <a:r>
              <a:rPr lang="en-SA" dirty="0">
                <a:solidFill>
                  <a:schemeClr val="bg2">
                    <a:lumMod val="50000"/>
                  </a:schemeClr>
                </a:solidFill>
              </a:rPr>
              <a:t>	Next steps</a:t>
            </a:r>
          </a:p>
          <a:p>
            <a:pPr marL="0" indent="0">
              <a:buNone/>
            </a:pPr>
            <a:r>
              <a:rPr lang="en-SA" dirty="0">
                <a:solidFill>
                  <a:schemeClr val="bg2">
                    <a:lumMod val="50000"/>
                  </a:schemeClr>
                </a:solidFill>
              </a:rPr>
              <a:t>	</a:t>
            </a:r>
          </a:p>
        </p:txBody>
      </p:sp>
      <p:pic>
        <p:nvPicPr>
          <p:cNvPr id="5" name="Graphic 4" descr="Hurdle with solid fill">
            <a:extLst>
              <a:ext uri="{FF2B5EF4-FFF2-40B4-BE49-F238E27FC236}">
                <a16:creationId xmlns:a16="http://schemas.microsoft.com/office/drawing/2014/main" id="{13D28601-1619-2B68-CC7D-42DC501D7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6097" y="4568825"/>
            <a:ext cx="914400" cy="914400"/>
          </a:xfrm>
          <a:prstGeom prst="rect">
            <a:avLst/>
          </a:prstGeom>
        </p:spPr>
      </p:pic>
      <p:pic>
        <p:nvPicPr>
          <p:cNvPr id="7" name="Graphic 6" descr="Research with solid fill">
            <a:extLst>
              <a:ext uri="{FF2B5EF4-FFF2-40B4-BE49-F238E27FC236}">
                <a16:creationId xmlns:a16="http://schemas.microsoft.com/office/drawing/2014/main" id="{C3117CF4-499F-CEA5-2CFA-435CBD84AA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6097" y="2740025"/>
            <a:ext cx="914400" cy="914400"/>
          </a:xfrm>
          <a:prstGeom prst="rect">
            <a:avLst/>
          </a:prstGeom>
        </p:spPr>
      </p:pic>
      <p:pic>
        <p:nvPicPr>
          <p:cNvPr id="9" name="Graphic 8" descr="Checklist with solid fill">
            <a:extLst>
              <a:ext uri="{FF2B5EF4-FFF2-40B4-BE49-F238E27FC236}">
                <a16:creationId xmlns:a16="http://schemas.microsoft.com/office/drawing/2014/main" id="{EEEF32EE-78BD-90F0-9E05-AF13FE6E71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6097" y="18256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957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84E6-0B5D-8BF6-88FE-5417A624D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A" dirty="0"/>
              <a:t>On average, searching for a home takes more than 100 hours of active work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5951C4-1449-56A4-343F-96B0AD6145FC}"/>
              </a:ext>
            </a:extLst>
          </p:cNvPr>
          <p:cNvSpPr/>
          <p:nvPr/>
        </p:nvSpPr>
        <p:spPr>
          <a:xfrm>
            <a:off x="838200" y="1839310"/>
            <a:ext cx="2420007" cy="36076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dirty="0"/>
              <a:t>screenshot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73A20F0-86CB-52D8-253F-990FA31AE76C}"/>
              </a:ext>
            </a:extLst>
          </p:cNvPr>
          <p:cNvSpPr/>
          <p:nvPr/>
        </p:nvSpPr>
        <p:spPr>
          <a:xfrm>
            <a:off x="838200" y="5495432"/>
            <a:ext cx="3016469" cy="6621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dirty="0"/>
              <a:t>Understand your options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D3CA86F-8F0F-2D18-7754-BCFE5E29D1C1}"/>
              </a:ext>
            </a:extLst>
          </p:cNvPr>
          <p:cNvSpPr/>
          <p:nvPr/>
        </p:nvSpPr>
        <p:spPr>
          <a:xfrm>
            <a:off x="3996558" y="5632066"/>
            <a:ext cx="924910" cy="388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A569C28-E294-A917-EDEA-35EC177DB8D3}"/>
              </a:ext>
            </a:extLst>
          </p:cNvPr>
          <p:cNvSpPr/>
          <p:nvPr/>
        </p:nvSpPr>
        <p:spPr>
          <a:xfrm>
            <a:off x="5063357" y="5495432"/>
            <a:ext cx="2554014" cy="6621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dirty="0"/>
              <a:t>Narrow down choices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8A34138F-4E8B-17A1-FEF0-CA2CB1F5F9EA}"/>
              </a:ext>
            </a:extLst>
          </p:cNvPr>
          <p:cNvSpPr/>
          <p:nvPr/>
        </p:nvSpPr>
        <p:spPr>
          <a:xfrm>
            <a:off x="7759260" y="5632066"/>
            <a:ext cx="924910" cy="388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998540E-4CF9-A05B-926B-88BDCC775365}"/>
              </a:ext>
            </a:extLst>
          </p:cNvPr>
          <p:cNvSpPr/>
          <p:nvPr/>
        </p:nvSpPr>
        <p:spPr>
          <a:xfrm>
            <a:off x="8826059" y="5491654"/>
            <a:ext cx="2115206" cy="6621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dirty="0"/>
              <a:t>Get advice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6DF782-99B8-AAE2-C779-7A5C09B205D2}"/>
              </a:ext>
            </a:extLst>
          </p:cNvPr>
          <p:cNvSpPr txBox="1"/>
          <p:nvPr/>
        </p:nvSpPr>
        <p:spPr>
          <a:xfrm>
            <a:off x="3996558" y="1933903"/>
            <a:ext cx="40964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A" dirty="0"/>
              <a:t>1000s of listings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A" dirty="0"/>
              <a:t>No filters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A" dirty="0"/>
              <a:t>Must assess each listing manually</a:t>
            </a:r>
          </a:p>
        </p:txBody>
      </p:sp>
    </p:spTree>
    <p:extLst>
      <p:ext uri="{BB962C8B-B14F-4D97-AF65-F5344CB8AC3E}">
        <p14:creationId xmlns:p14="http://schemas.microsoft.com/office/powerpoint/2010/main" val="112832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8A546-866E-8E2C-50A4-CCD632C16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A" sz="3200" dirty="0"/>
              <a:t>Utilizing analytics tools and machine learning reduces search time by up to 50%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0F6004-F248-6259-2032-9D2F8E88AFAF}"/>
              </a:ext>
            </a:extLst>
          </p:cNvPr>
          <p:cNvSpPr txBox="1"/>
          <p:nvPr/>
        </p:nvSpPr>
        <p:spPr>
          <a:xfrm>
            <a:off x="4763815" y="1690688"/>
            <a:ext cx="152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b="1" dirty="0"/>
              <a:t>Approach </a:t>
            </a:r>
            <a:r>
              <a:rPr lang="en-SA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765E38-CDA7-DF49-68FD-34257D9E0241}"/>
              </a:ext>
            </a:extLst>
          </p:cNvPr>
          <p:cNvSpPr txBox="1"/>
          <p:nvPr/>
        </p:nvSpPr>
        <p:spPr>
          <a:xfrm>
            <a:off x="9398877" y="1690688"/>
            <a:ext cx="152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b="1" dirty="0"/>
              <a:t>Example</a:t>
            </a:r>
            <a:r>
              <a:rPr lang="en-SA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549BC5-CB9E-A2C7-B839-A36DF5F50EED}"/>
              </a:ext>
            </a:extLst>
          </p:cNvPr>
          <p:cNvSpPr txBox="1"/>
          <p:nvPr/>
        </p:nvSpPr>
        <p:spPr>
          <a:xfrm>
            <a:off x="1761967" y="2275540"/>
            <a:ext cx="2057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Gain insight into market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16FA0F-044D-BDC4-77C1-F7496B8C97E6}"/>
              </a:ext>
            </a:extLst>
          </p:cNvPr>
          <p:cNvSpPr txBox="1"/>
          <p:nvPr/>
        </p:nvSpPr>
        <p:spPr>
          <a:xfrm>
            <a:off x="1761967" y="3785460"/>
            <a:ext cx="1728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Narrow down option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AC8F04-EEC4-D7E3-D947-BB30E61EE1A5}"/>
              </a:ext>
            </a:extLst>
          </p:cNvPr>
          <p:cNvSpPr txBox="1"/>
          <p:nvPr/>
        </p:nvSpPr>
        <p:spPr>
          <a:xfrm>
            <a:off x="4832024" y="2314995"/>
            <a:ext cx="2057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Develop analytical dashboard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01EBDE-4929-8921-28D1-105F650ABA1A}"/>
              </a:ext>
            </a:extLst>
          </p:cNvPr>
          <p:cNvSpPr txBox="1"/>
          <p:nvPr/>
        </p:nvSpPr>
        <p:spPr>
          <a:xfrm>
            <a:off x="4832024" y="3785459"/>
            <a:ext cx="1784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Price fairness indicator</a:t>
            </a:r>
          </a:p>
        </p:txBody>
      </p:sp>
      <p:pic>
        <p:nvPicPr>
          <p:cNvPr id="13" name="Picture 1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6C13EAA-6CA5-AAA6-F187-4412F8380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5" t="24533"/>
          <a:stretch/>
        </p:blipFill>
        <p:spPr>
          <a:xfrm>
            <a:off x="8033461" y="2072020"/>
            <a:ext cx="3362823" cy="113228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1D8114C-B856-4ECA-CE77-EF41EFEF62F7}"/>
              </a:ext>
            </a:extLst>
          </p:cNvPr>
          <p:cNvSpPr txBox="1"/>
          <p:nvPr/>
        </p:nvSpPr>
        <p:spPr>
          <a:xfrm>
            <a:off x="7923954" y="3646960"/>
            <a:ext cx="3348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Great deal! This apartment is listed at 10% lower than its fair value.</a:t>
            </a:r>
          </a:p>
        </p:txBody>
      </p:sp>
      <p:pic>
        <p:nvPicPr>
          <p:cNvPr id="16" name="Graphic 15" descr="Filter outline">
            <a:extLst>
              <a:ext uri="{FF2B5EF4-FFF2-40B4-BE49-F238E27FC236}">
                <a16:creationId xmlns:a16="http://schemas.microsoft.com/office/drawing/2014/main" id="{1A7C3468-ABC4-705F-A634-645D9E39D5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9385" y="3651425"/>
            <a:ext cx="733376" cy="914400"/>
          </a:xfrm>
          <a:prstGeom prst="rect">
            <a:avLst/>
          </a:prstGeom>
        </p:spPr>
      </p:pic>
      <p:pic>
        <p:nvPicPr>
          <p:cNvPr id="20" name="Graphic 19" descr="Lights On with solid fill">
            <a:extLst>
              <a:ext uri="{FF2B5EF4-FFF2-40B4-BE49-F238E27FC236}">
                <a16:creationId xmlns:a16="http://schemas.microsoft.com/office/drawing/2014/main" id="{53965650-47CD-CBA6-6B01-B6F8F6BD6A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5717" y="2180961"/>
            <a:ext cx="736477" cy="91440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C4F7665E-777A-4B8F-C06F-DAAD5B507681}"/>
              </a:ext>
            </a:extLst>
          </p:cNvPr>
          <p:cNvGrpSpPr/>
          <p:nvPr/>
        </p:nvGrpSpPr>
        <p:grpSpPr>
          <a:xfrm>
            <a:off x="1761967" y="1702688"/>
            <a:ext cx="1526628" cy="369332"/>
            <a:chOff x="1761967" y="1702688"/>
            <a:chExt cx="1526628" cy="3693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01D52DE-4779-3692-8848-C83E831DCAE6}"/>
                </a:ext>
              </a:extLst>
            </p:cNvPr>
            <p:cNvSpPr txBox="1"/>
            <p:nvPr/>
          </p:nvSpPr>
          <p:spPr>
            <a:xfrm>
              <a:off x="1761967" y="1702688"/>
              <a:ext cx="15266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A" b="1" dirty="0"/>
                <a:t>Goal</a:t>
              </a:r>
              <a:r>
                <a:rPr lang="en-SA" dirty="0"/>
                <a:t> 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45EAAB5-2306-2CAD-DFD4-F14674430977}"/>
                </a:ext>
              </a:extLst>
            </p:cNvPr>
            <p:cNvCxnSpPr/>
            <p:nvPr/>
          </p:nvCxnSpPr>
          <p:spPr>
            <a:xfrm>
              <a:off x="1825027" y="2007470"/>
              <a:ext cx="1319474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D3020CA-888A-F6B9-7C6B-839775922957}"/>
              </a:ext>
            </a:extLst>
          </p:cNvPr>
          <p:cNvCxnSpPr/>
          <p:nvPr/>
        </p:nvCxnSpPr>
        <p:spPr>
          <a:xfrm>
            <a:off x="9461937" y="1983470"/>
            <a:ext cx="131947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EF5A6B3-7EDB-818B-AC5A-BBF0945A5EE4}"/>
              </a:ext>
            </a:extLst>
          </p:cNvPr>
          <p:cNvCxnSpPr/>
          <p:nvPr/>
        </p:nvCxnSpPr>
        <p:spPr>
          <a:xfrm>
            <a:off x="4832024" y="1995470"/>
            <a:ext cx="131947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0552961-FBFA-097B-086D-FA7ADBC3F5EF}"/>
              </a:ext>
            </a:extLst>
          </p:cNvPr>
          <p:cNvCxnSpPr>
            <a:cxnSpLocks/>
          </p:cNvCxnSpPr>
          <p:nvPr/>
        </p:nvCxnSpPr>
        <p:spPr>
          <a:xfrm>
            <a:off x="919385" y="3457275"/>
            <a:ext cx="626823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E0B8A4-D950-3B0C-55BE-A87BD0B4CD13}"/>
              </a:ext>
            </a:extLst>
          </p:cNvPr>
          <p:cNvCxnSpPr>
            <a:cxnSpLocks/>
          </p:cNvCxnSpPr>
          <p:nvPr/>
        </p:nvCxnSpPr>
        <p:spPr>
          <a:xfrm flipV="1">
            <a:off x="7550127" y="1497307"/>
            <a:ext cx="0" cy="4576304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2233781-60ED-00A1-AB46-CDA36DF7EBD1}"/>
              </a:ext>
            </a:extLst>
          </p:cNvPr>
          <p:cNvCxnSpPr>
            <a:cxnSpLocks/>
          </p:cNvCxnSpPr>
          <p:nvPr/>
        </p:nvCxnSpPr>
        <p:spPr>
          <a:xfrm>
            <a:off x="7751621" y="3457275"/>
            <a:ext cx="38518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42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89680-1EBD-5B53-4F9C-A652BC5A3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A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B0B8-631B-C01F-8202-95BD1F24D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0076" y="1825625"/>
            <a:ext cx="9203724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SA" b="1" dirty="0">
                <a:solidFill>
                  <a:schemeClr val="bg2">
                    <a:lumMod val="50000"/>
                  </a:schemeClr>
                </a:solidFill>
              </a:rPr>
              <a:t>Motivation &amp; goals</a:t>
            </a:r>
          </a:p>
          <a:p>
            <a:pPr marL="0" indent="0">
              <a:buNone/>
            </a:pPr>
            <a:endParaRPr lang="en-SA" b="1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SA" b="1" dirty="0"/>
              <a:t>Deliverables</a:t>
            </a:r>
          </a:p>
          <a:p>
            <a:pPr marL="457200" lvl="1" indent="0">
              <a:buNone/>
            </a:pPr>
            <a:r>
              <a:rPr lang="en-SA" sz="2800" dirty="0"/>
              <a:t>Data set</a:t>
            </a:r>
          </a:p>
          <a:p>
            <a:pPr marL="457200" lvl="1" indent="0">
              <a:buNone/>
            </a:pPr>
            <a:r>
              <a:rPr lang="en-SA" sz="2800" dirty="0"/>
              <a:t>Analytics Dashboard</a:t>
            </a:r>
          </a:p>
          <a:p>
            <a:pPr marL="457200" lvl="1" indent="0">
              <a:buNone/>
            </a:pPr>
            <a:r>
              <a:rPr lang="en-SA" sz="2800" dirty="0"/>
              <a:t>Deal Fairness Indicator</a:t>
            </a:r>
          </a:p>
          <a:p>
            <a:pPr marL="0" indent="0">
              <a:buNone/>
            </a:pPr>
            <a:endParaRPr lang="en-SA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SA" b="1" dirty="0">
                <a:solidFill>
                  <a:schemeClr val="bg2">
                    <a:lumMod val="50000"/>
                  </a:schemeClr>
                </a:solidFill>
              </a:rPr>
              <a:t>Future work</a:t>
            </a:r>
          </a:p>
          <a:p>
            <a:pPr marL="0" indent="0">
              <a:buNone/>
            </a:pPr>
            <a:r>
              <a:rPr lang="en-SA" dirty="0">
                <a:solidFill>
                  <a:schemeClr val="bg2">
                    <a:lumMod val="50000"/>
                  </a:schemeClr>
                </a:solidFill>
              </a:rPr>
              <a:t>	Challenges &amp; limitations</a:t>
            </a:r>
          </a:p>
          <a:p>
            <a:pPr marL="0" indent="0">
              <a:buNone/>
            </a:pPr>
            <a:r>
              <a:rPr lang="en-SA" dirty="0">
                <a:solidFill>
                  <a:schemeClr val="bg2">
                    <a:lumMod val="50000"/>
                  </a:schemeClr>
                </a:solidFill>
              </a:rPr>
              <a:t>	Next steps</a:t>
            </a:r>
          </a:p>
          <a:p>
            <a:pPr marL="0" indent="0">
              <a:buNone/>
            </a:pPr>
            <a:r>
              <a:rPr lang="en-SA" dirty="0"/>
              <a:t>	</a:t>
            </a:r>
          </a:p>
        </p:txBody>
      </p:sp>
      <p:pic>
        <p:nvPicPr>
          <p:cNvPr id="5" name="Graphic 4" descr="Hurdle with solid fill">
            <a:extLst>
              <a:ext uri="{FF2B5EF4-FFF2-40B4-BE49-F238E27FC236}">
                <a16:creationId xmlns:a16="http://schemas.microsoft.com/office/drawing/2014/main" id="{13D28601-1619-2B68-CC7D-42DC501D7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6097" y="4568825"/>
            <a:ext cx="914400" cy="914400"/>
          </a:xfrm>
          <a:prstGeom prst="rect">
            <a:avLst/>
          </a:prstGeom>
        </p:spPr>
      </p:pic>
      <p:pic>
        <p:nvPicPr>
          <p:cNvPr id="7" name="Graphic 6" descr="Research with solid fill">
            <a:extLst>
              <a:ext uri="{FF2B5EF4-FFF2-40B4-BE49-F238E27FC236}">
                <a16:creationId xmlns:a16="http://schemas.microsoft.com/office/drawing/2014/main" id="{C3117CF4-499F-CEA5-2CFA-435CBD84AA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6097" y="2740025"/>
            <a:ext cx="914400" cy="914400"/>
          </a:xfrm>
          <a:prstGeom prst="rect">
            <a:avLst/>
          </a:prstGeom>
        </p:spPr>
      </p:pic>
      <p:pic>
        <p:nvPicPr>
          <p:cNvPr id="9" name="Graphic 8" descr="Checklist with solid fill">
            <a:extLst>
              <a:ext uri="{FF2B5EF4-FFF2-40B4-BE49-F238E27FC236}">
                <a16:creationId xmlns:a16="http://schemas.microsoft.com/office/drawing/2014/main" id="{EEEF32EE-78BD-90F0-9E05-AF13FE6E71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6097" y="18256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56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7183A-66FE-B898-B5E1-8B77686B5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8924"/>
          </a:xfrm>
        </p:spPr>
        <p:txBody>
          <a:bodyPr>
            <a:normAutofit fontScale="90000"/>
          </a:bodyPr>
          <a:lstStyle/>
          <a:p>
            <a:r>
              <a:rPr lang="en-SA" sz="2400" dirty="0"/>
              <a:t>We gathered data of the majority of apartments currently listed for sale in Riyadh, amounting to 7000+ apartments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1004AE6-034F-484D-8DDA-CF348B6E686D}"/>
              </a:ext>
            </a:extLst>
          </p:cNvPr>
          <p:cNvGrpSpPr/>
          <p:nvPr/>
        </p:nvGrpSpPr>
        <p:grpSpPr>
          <a:xfrm>
            <a:off x="3410739" y="1159581"/>
            <a:ext cx="3024000" cy="166199"/>
            <a:chOff x="821678" y="3484400"/>
            <a:chExt cx="11776724" cy="166199"/>
          </a:xfrm>
        </p:grpSpPr>
        <p:sp>
          <p:nvSpPr>
            <p:cNvPr id="11" name="Rectangle 59">
              <a:extLst>
                <a:ext uri="{FF2B5EF4-FFF2-40B4-BE49-F238E27FC236}">
                  <a16:creationId xmlns:a16="http://schemas.microsoft.com/office/drawing/2014/main" id="{3004701E-BA15-4837-EC53-5400E9D7FEC4}"/>
                </a:ext>
              </a:extLst>
            </p:cNvPr>
            <p:cNvSpPr txBox="1">
              <a:spLocks noChangeArrowheads="1"/>
            </p:cNvSpPr>
            <p:nvPr>
              <p:custDataLst>
                <p:tags r:id="rId1"/>
              </p:custDataLst>
            </p:nvPr>
          </p:nvSpPr>
          <p:spPr bwMode="gray">
            <a:xfrm>
              <a:off x="821678" y="3484400"/>
              <a:ext cx="11776724" cy="166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b" anchorCtr="0" compatLnSpc="1">
              <a:prstTxWarp prst="textNoShape">
                <a:avLst/>
              </a:prstTxWarp>
              <a:spAutoFit/>
            </a:bodyPr>
            <a:lstStyle>
              <a:lvl1pPr marL="0" indent="0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defRPr sz="1600" baseline="0">
                  <a:solidFill>
                    <a:schemeClr val="tx1"/>
                  </a:solidFill>
                  <a:latin typeface="+mn-lt"/>
                  <a:ea typeface="Arial Unicode MS" pitchFamily="34" charset="-128"/>
                  <a:cs typeface="Arial Unicode MS" pitchFamily="34" charset="-128"/>
                </a:defRPr>
              </a:lvl1pPr>
              <a:lvl2pPr marL="193675" indent="-192088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5000"/>
                <a:buFont typeface="Arial" charset="0"/>
                <a:buChar char="▪"/>
                <a:defRPr sz="1600" baseline="0">
                  <a:solidFill>
                    <a:schemeClr val="tx1"/>
                  </a:solidFill>
                  <a:latin typeface="+mn-lt"/>
                  <a:ea typeface="Arial Unicode MS" pitchFamily="34" charset="-128"/>
                  <a:cs typeface="Arial Unicode MS" pitchFamily="34" charset="-128"/>
                </a:defRPr>
              </a:lvl2pPr>
              <a:lvl3pPr marL="457200" indent="-261938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 typeface="Arial" charset="0"/>
                <a:buChar char="–"/>
                <a:defRPr sz="1600" baseline="0">
                  <a:solidFill>
                    <a:schemeClr val="tx1"/>
                  </a:solidFill>
                  <a:latin typeface="+mn-lt"/>
                  <a:ea typeface="Arial Unicode MS" pitchFamily="34" charset="-128"/>
                  <a:cs typeface="Arial Unicode MS" pitchFamily="34" charset="-128"/>
                </a:defRPr>
              </a:lvl3pPr>
              <a:lvl4pPr marL="614363" indent="-1555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120000"/>
                <a:buFont typeface="Arial" charset="0"/>
                <a:buChar char="▫"/>
                <a:defRPr sz="1600" baseline="0">
                  <a:solidFill>
                    <a:schemeClr val="tx1"/>
                  </a:solidFill>
                  <a:latin typeface="+mn-lt"/>
                  <a:ea typeface="Arial Unicode MS" pitchFamily="34" charset="-128"/>
                  <a:cs typeface="Arial Unicode MS" pitchFamily="34" charset="-128"/>
                </a:defRPr>
              </a:lvl4pPr>
              <a:lvl5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 baseline="0">
                  <a:solidFill>
                    <a:schemeClr val="tx1"/>
                  </a:solidFill>
                  <a:latin typeface="+mn-lt"/>
                  <a:ea typeface="Arial Unicode MS" pitchFamily="34" charset="-128"/>
                  <a:cs typeface="Arial Unicode MS" pitchFamily="34" charset="-128"/>
                </a:defRPr>
              </a:lvl5pPr>
              <a:lvl6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 baseline="0">
                  <a:solidFill>
                    <a:schemeClr val="tx1"/>
                  </a:solidFill>
                  <a:latin typeface="+mn-lt"/>
                </a:defRPr>
              </a:lvl6pPr>
              <a:lvl7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 baseline="0">
                  <a:solidFill>
                    <a:schemeClr val="tx1"/>
                  </a:solidFill>
                  <a:latin typeface="+mn-lt"/>
                </a:defRPr>
              </a:lvl7pPr>
              <a:lvl8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 baseline="0">
                  <a:solidFill>
                    <a:schemeClr val="tx1"/>
                  </a:solidFill>
                  <a:latin typeface="+mn-lt"/>
                </a:defRPr>
              </a:lvl8pPr>
              <a:lvl9pPr marL="749808" indent="-130175" algn="l" defTabSz="895350" rtl="0" eaLnBrk="1" fontAlgn="base" hangingPunct="1">
                <a:spcBef>
                  <a:spcPct val="0"/>
                </a:spcBef>
                <a:spcAft>
                  <a:spcPct val="0"/>
                </a:spcAft>
                <a:buClr>
                  <a:schemeClr val="tx2"/>
                </a:buClr>
                <a:buSzPct val="89000"/>
                <a:buFont typeface="Arial" charset="0"/>
                <a:buChar char="-"/>
                <a:defRPr sz="1600" baseline="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lvl="0">
                <a:lnSpc>
                  <a:spcPct val="90000"/>
                </a:lnSpc>
                <a:buClr>
                  <a:srgbClr val="002960"/>
                </a:buClr>
              </a:pPr>
              <a:r>
                <a:rPr lang="en-US" sz="1200" b="1" kern="0" dirty="0">
                  <a:latin typeface="Arial"/>
                </a:rPr>
                <a:t>Attributes</a:t>
              </a:r>
              <a:endParaRPr lang="en-US" sz="1200" kern="0" dirty="0">
                <a:solidFill>
                  <a:schemeClr val="bg1">
                    <a:lumMod val="50000"/>
                  </a:schemeClr>
                </a:solidFill>
                <a:latin typeface="Arial"/>
              </a:endParaRPr>
            </a:p>
          </p:txBody>
        </p:sp>
        <p:sp>
          <p:nvSpPr>
            <p:cNvPr id="12" name="Line 60">
              <a:extLst>
                <a:ext uri="{FF2B5EF4-FFF2-40B4-BE49-F238E27FC236}">
                  <a16:creationId xmlns:a16="http://schemas.microsoft.com/office/drawing/2014/main" id="{53BD6721-6356-08F3-47B1-3CDAF3D6382F}"/>
                </a:ext>
              </a:extLst>
            </p:cNvPr>
            <p:cNvSpPr>
              <a:spLocks noChangeShapeType="1"/>
            </p:cNvSpPr>
            <p:nvPr>
              <p:custDataLst>
                <p:tags r:id="rId2"/>
              </p:custDataLst>
            </p:nvPr>
          </p:nvSpPr>
          <p:spPr bwMode="auto">
            <a:xfrm>
              <a:off x="821678" y="3650599"/>
              <a:ext cx="11776724" cy="0"/>
            </a:xfrm>
            <a:prstGeom prst="line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defTabSz="914400" fontAlgn="base" hangingPunct="1">
                <a:spcBef>
                  <a:spcPct val="0"/>
                </a:spcBef>
                <a:spcAft>
                  <a:spcPct val="0"/>
                </a:spcAft>
              </a:pPr>
              <a:endParaRPr lang="en-US" sz="1200" b="1" kern="1200" spc="0" dirty="0">
                <a:solidFill>
                  <a:srgbClr val="000000"/>
                </a:solidFill>
                <a:latin typeface="Arial" charset="0"/>
                <a:ea typeface="ＭＳ Ｐゴシック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0882325-7F54-787B-7BDB-963A363B04FF}"/>
              </a:ext>
            </a:extLst>
          </p:cNvPr>
          <p:cNvGrpSpPr/>
          <p:nvPr/>
        </p:nvGrpSpPr>
        <p:grpSpPr>
          <a:xfrm>
            <a:off x="383054" y="2267054"/>
            <a:ext cx="11141371" cy="526461"/>
            <a:chOff x="383057" y="2865438"/>
            <a:chExt cx="11141371" cy="88865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11B5CDB-85DA-2885-2B77-78B1629EB746}"/>
                </a:ext>
              </a:extLst>
            </p:cNvPr>
            <p:cNvSpPr/>
            <p:nvPr/>
          </p:nvSpPr>
          <p:spPr>
            <a:xfrm>
              <a:off x="383060" y="2865438"/>
              <a:ext cx="1791730" cy="7089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A" sz="1200" b="1" dirty="0">
                  <a:solidFill>
                    <a:srgbClr val="002060"/>
                  </a:solidFill>
                </a:rPr>
                <a:t>Area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1D8B626-2075-1192-4C45-BB010969C671}"/>
                </a:ext>
              </a:extLst>
            </p:cNvPr>
            <p:cNvCxnSpPr>
              <a:cxnSpLocks/>
            </p:cNvCxnSpPr>
            <p:nvPr/>
          </p:nvCxnSpPr>
          <p:spPr>
            <a:xfrm>
              <a:off x="383057" y="3754088"/>
              <a:ext cx="1114137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4007716-5A08-5ACA-C467-CB0BDAFA06BC}"/>
              </a:ext>
            </a:extLst>
          </p:cNvPr>
          <p:cNvGrpSpPr/>
          <p:nvPr/>
        </p:nvGrpSpPr>
        <p:grpSpPr>
          <a:xfrm>
            <a:off x="383055" y="3240138"/>
            <a:ext cx="11141371" cy="509379"/>
            <a:chOff x="383058" y="3911644"/>
            <a:chExt cx="11141371" cy="85981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E2CA60E-D719-30E6-26B1-CAF996ED670D}"/>
                </a:ext>
              </a:extLst>
            </p:cNvPr>
            <p:cNvSpPr/>
            <p:nvPr/>
          </p:nvSpPr>
          <p:spPr>
            <a:xfrm>
              <a:off x="383059" y="3911644"/>
              <a:ext cx="1791731" cy="7089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A" sz="1200" b="1" dirty="0">
                  <a:solidFill>
                    <a:srgbClr val="002060"/>
                  </a:solidFill>
                </a:rPr>
                <a:t>Location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0E7192D-67F1-CD55-1EFD-E1D55EF45976}"/>
                </a:ext>
              </a:extLst>
            </p:cNvPr>
            <p:cNvCxnSpPr>
              <a:cxnSpLocks/>
            </p:cNvCxnSpPr>
            <p:nvPr/>
          </p:nvCxnSpPr>
          <p:spPr>
            <a:xfrm>
              <a:off x="383058" y="4771461"/>
              <a:ext cx="1114137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F5E467E-EE12-1AE7-A09D-DF16AE51EBA5}"/>
              </a:ext>
            </a:extLst>
          </p:cNvPr>
          <p:cNvGrpSpPr/>
          <p:nvPr/>
        </p:nvGrpSpPr>
        <p:grpSpPr>
          <a:xfrm>
            <a:off x="383057" y="4521496"/>
            <a:ext cx="11141371" cy="518885"/>
            <a:chOff x="383059" y="4900614"/>
            <a:chExt cx="11141371" cy="87586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D942B60-BCB5-89B9-D685-B6A7F312B0E4}"/>
                </a:ext>
              </a:extLst>
            </p:cNvPr>
            <p:cNvSpPr/>
            <p:nvPr/>
          </p:nvSpPr>
          <p:spPr>
            <a:xfrm>
              <a:off x="383059" y="4900614"/>
              <a:ext cx="1791731" cy="7089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A" sz="1200" b="1" dirty="0">
                  <a:solidFill>
                    <a:srgbClr val="002060"/>
                  </a:solidFill>
                </a:rPr>
                <a:t>Features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00415DA-4918-95D1-871D-A38F94F716DF}"/>
                </a:ext>
              </a:extLst>
            </p:cNvPr>
            <p:cNvCxnSpPr>
              <a:cxnSpLocks/>
            </p:cNvCxnSpPr>
            <p:nvPr/>
          </p:nvCxnSpPr>
          <p:spPr>
            <a:xfrm>
              <a:off x="383059" y="5776477"/>
              <a:ext cx="1114137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63D12C4-1430-12DB-4D9F-FDCD0AB93260}"/>
              </a:ext>
            </a:extLst>
          </p:cNvPr>
          <p:cNvGrpSpPr/>
          <p:nvPr/>
        </p:nvGrpSpPr>
        <p:grpSpPr>
          <a:xfrm>
            <a:off x="383059" y="1396609"/>
            <a:ext cx="11141369" cy="595398"/>
            <a:chOff x="383059" y="1613324"/>
            <a:chExt cx="11141371" cy="109455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12B170F-79C9-80C6-00E5-53F448B6FC57}"/>
                </a:ext>
              </a:extLst>
            </p:cNvPr>
            <p:cNvSpPr/>
            <p:nvPr/>
          </p:nvSpPr>
          <p:spPr>
            <a:xfrm>
              <a:off x="383060" y="1828800"/>
              <a:ext cx="1791730" cy="70892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A" sz="1200" b="1" dirty="0">
                  <a:solidFill>
                    <a:srgbClr val="002060"/>
                  </a:solidFill>
                </a:rPr>
                <a:t>Floor Plan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69DC4AC-8F4D-164B-ED4B-C50FBEFE9B91}"/>
                </a:ext>
              </a:extLst>
            </p:cNvPr>
            <p:cNvCxnSpPr>
              <a:cxnSpLocks/>
            </p:cNvCxnSpPr>
            <p:nvPr/>
          </p:nvCxnSpPr>
          <p:spPr>
            <a:xfrm>
              <a:off x="383059" y="2707883"/>
              <a:ext cx="1114137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0FF6B9B-9EB7-AF8F-39C2-8CA9A54184F1}"/>
                </a:ext>
              </a:extLst>
            </p:cNvPr>
            <p:cNvSpPr txBox="1"/>
            <p:nvPr/>
          </p:nvSpPr>
          <p:spPr>
            <a:xfrm>
              <a:off x="3410740" y="1613324"/>
              <a:ext cx="3024001" cy="5027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SA" sz="1200" dirty="0"/>
                <a:t># Bedrooms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SA" sz="1200" dirty="0"/>
                <a:t># Bathrooms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D5F3B37-47B4-4525-3AFB-DD1EE78FCDAB}"/>
              </a:ext>
            </a:extLst>
          </p:cNvPr>
          <p:cNvGrpSpPr/>
          <p:nvPr/>
        </p:nvGrpSpPr>
        <p:grpSpPr>
          <a:xfrm>
            <a:off x="383056" y="5400000"/>
            <a:ext cx="11141371" cy="518885"/>
            <a:chOff x="383059" y="4900614"/>
            <a:chExt cx="11141371" cy="87586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A28F52-5AD3-82A2-B208-6E6D23AE576F}"/>
                </a:ext>
              </a:extLst>
            </p:cNvPr>
            <p:cNvSpPr/>
            <p:nvPr/>
          </p:nvSpPr>
          <p:spPr>
            <a:xfrm>
              <a:off x="383059" y="4900614"/>
              <a:ext cx="1791731" cy="7089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A" sz="1200" b="1" dirty="0">
                  <a:solidFill>
                    <a:srgbClr val="002060"/>
                  </a:solidFill>
                </a:rPr>
                <a:t>Features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2226F00-0656-9934-B7CF-CA28E3F65592}"/>
                </a:ext>
              </a:extLst>
            </p:cNvPr>
            <p:cNvCxnSpPr>
              <a:cxnSpLocks/>
            </p:cNvCxnSpPr>
            <p:nvPr/>
          </p:nvCxnSpPr>
          <p:spPr>
            <a:xfrm>
              <a:off x="383059" y="5776477"/>
              <a:ext cx="1114137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A705D83-102D-A643-65D0-E06D692605B7}"/>
              </a:ext>
            </a:extLst>
          </p:cNvPr>
          <p:cNvGrpSpPr/>
          <p:nvPr/>
        </p:nvGrpSpPr>
        <p:grpSpPr>
          <a:xfrm>
            <a:off x="383055" y="6133856"/>
            <a:ext cx="11141371" cy="518885"/>
            <a:chOff x="383059" y="4900614"/>
            <a:chExt cx="11141371" cy="87586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6F71CB0-AA01-FE81-5A02-BA76534EF4D5}"/>
                </a:ext>
              </a:extLst>
            </p:cNvPr>
            <p:cNvSpPr/>
            <p:nvPr/>
          </p:nvSpPr>
          <p:spPr>
            <a:xfrm>
              <a:off x="383059" y="4900614"/>
              <a:ext cx="1791731" cy="7089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A" sz="1200" b="1" dirty="0">
                  <a:solidFill>
                    <a:srgbClr val="002060"/>
                  </a:solidFill>
                </a:rPr>
                <a:t>Features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9942EB4-E509-BC72-4917-980ECDA68CBF}"/>
                </a:ext>
              </a:extLst>
            </p:cNvPr>
            <p:cNvCxnSpPr>
              <a:cxnSpLocks/>
            </p:cNvCxnSpPr>
            <p:nvPr/>
          </p:nvCxnSpPr>
          <p:spPr>
            <a:xfrm>
              <a:off x="383059" y="5776477"/>
              <a:ext cx="11141371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4113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7183A-66FE-B898-B5E1-8B77686B5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8924"/>
          </a:xfrm>
        </p:spPr>
        <p:txBody>
          <a:bodyPr>
            <a:normAutofit fontScale="90000"/>
          </a:bodyPr>
          <a:lstStyle/>
          <a:p>
            <a:r>
              <a:rPr lang="en-SA" sz="2400" dirty="0"/>
              <a:t>We gathered data of the majority of apartments currently listed for sale in Riyadh, amounting to 7000+ apartments</a:t>
            </a:r>
          </a:p>
        </p:txBody>
      </p:sp>
      <p:sp>
        <p:nvSpPr>
          <p:cNvPr id="11" name="Rectangle 59">
            <a:extLst>
              <a:ext uri="{FF2B5EF4-FFF2-40B4-BE49-F238E27FC236}">
                <a16:creationId xmlns:a16="http://schemas.microsoft.com/office/drawing/2014/main" id="{3004701E-BA15-4837-EC53-5400E9D7FEC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3072000" y="1168887"/>
            <a:ext cx="3024000" cy="166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4pPr>
            <a:lvl5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9pPr>
          </a:lstStyle>
          <a:p>
            <a:pPr lvl="0">
              <a:lnSpc>
                <a:spcPct val="90000"/>
              </a:lnSpc>
              <a:buClr>
                <a:srgbClr val="002960"/>
              </a:buClr>
            </a:pPr>
            <a:r>
              <a:rPr lang="en-US" sz="1200" b="1" kern="0" dirty="0">
                <a:latin typeface="Arial"/>
              </a:rPr>
              <a:t>Attributes</a:t>
            </a:r>
            <a:endParaRPr lang="en-US" sz="1200" kern="0" dirty="0">
              <a:solidFill>
                <a:schemeClr val="bg1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12" name="Line 60">
            <a:extLst>
              <a:ext uri="{FF2B5EF4-FFF2-40B4-BE49-F238E27FC236}">
                <a16:creationId xmlns:a16="http://schemas.microsoft.com/office/drawing/2014/main" id="{53BD6721-6356-08F3-47B1-3CDAF3D6382F}"/>
              </a:ext>
            </a:extLst>
          </p:cNvPr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3072000" y="1335086"/>
            <a:ext cx="1944843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defTabSz="914400" fontAlgn="base" hangingPunct="1">
              <a:spcBef>
                <a:spcPct val="0"/>
              </a:spcBef>
              <a:spcAft>
                <a:spcPct val="0"/>
              </a:spcAft>
            </a:pPr>
            <a:endParaRPr lang="en-US" sz="1200" b="1" kern="1200" spc="0" dirty="0">
              <a:solidFill>
                <a:srgbClr val="000000"/>
              </a:solidFill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1B5CDB-85DA-2885-2B77-78B1629EB746}"/>
              </a:ext>
            </a:extLst>
          </p:cNvPr>
          <p:cNvSpPr/>
          <p:nvPr/>
        </p:nvSpPr>
        <p:spPr>
          <a:xfrm>
            <a:off x="383057" y="2267054"/>
            <a:ext cx="1791730" cy="419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Area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1D8B626-2075-1192-4C45-BB010969C671}"/>
              </a:ext>
            </a:extLst>
          </p:cNvPr>
          <p:cNvCxnSpPr>
            <a:cxnSpLocks/>
          </p:cNvCxnSpPr>
          <p:nvPr/>
        </p:nvCxnSpPr>
        <p:spPr>
          <a:xfrm>
            <a:off x="383054" y="2793515"/>
            <a:ext cx="808132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312B170F-79C9-80C6-00E5-53F448B6FC57}"/>
              </a:ext>
            </a:extLst>
          </p:cNvPr>
          <p:cNvSpPr/>
          <p:nvPr/>
        </p:nvSpPr>
        <p:spPr>
          <a:xfrm>
            <a:off x="383060" y="1513819"/>
            <a:ext cx="1791730" cy="385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Floor Plan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69DC4AC-8F4D-164B-ED4B-C50FBEFE9B91}"/>
              </a:ext>
            </a:extLst>
          </p:cNvPr>
          <p:cNvCxnSpPr>
            <a:cxnSpLocks/>
          </p:cNvCxnSpPr>
          <p:nvPr/>
        </p:nvCxnSpPr>
        <p:spPr>
          <a:xfrm>
            <a:off x="383059" y="1992006"/>
            <a:ext cx="808131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0FF6B9B-9EB7-AF8F-39C2-8CA9A54184F1}"/>
              </a:ext>
            </a:extLst>
          </p:cNvPr>
          <p:cNvSpPr txBox="1"/>
          <p:nvPr/>
        </p:nvSpPr>
        <p:spPr>
          <a:xfrm>
            <a:off x="2977980" y="1513819"/>
            <a:ext cx="1791730" cy="478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# of Bedrooms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# of Bathrooms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4B1295-F4CB-4AD1-AE09-23FC6936A86D}"/>
              </a:ext>
            </a:extLst>
          </p:cNvPr>
          <p:cNvSpPr/>
          <p:nvPr/>
        </p:nvSpPr>
        <p:spPr>
          <a:xfrm>
            <a:off x="383057" y="3836285"/>
            <a:ext cx="1791730" cy="419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002060"/>
                </a:solidFill>
              </a:rPr>
              <a:t>Features</a:t>
            </a:r>
            <a:endParaRPr lang="en-SA" sz="1200" b="1" dirty="0">
              <a:solidFill>
                <a:srgbClr val="002060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0A1BD9-9376-DF5C-C2FF-4A7400C1420B}"/>
              </a:ext>
            </a:extLst>
          </p:cNvPr>
          <p:cNvCxnSpPr>
            <a:cxnSpLocks/>
          </p:cNvCxnSpPr>
          <p:nvPr/>
        </p:nvCxnSpPr>
        <p:spPr>
          <a:xfrm>
            <a:off x="383054" y="4362746"/>
            <a:ext cx="808132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E7BC3EF2-CF38-B392-91D9-C42CCFD8F27F}"/>
              </a:ext>
            </a:extLst>
          </p:cNvPr>
          <p:cNvSpPr/>
          <p:nvPr/>
        </p:nvSpPr>
        <p:spPr>
          <a:xfrm>
            <a:off x="383060" y="3083050"/>
            <a:ext cx="1791730" cy="385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Location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6031DAB-46B0-78DA-2C31-55715B863FAB}"/>
              </a:ext>
            </a:extLst>
          </p:cNvPr>
          <p:cNvCxnSpPr>
            <a:cxnSpLocks/>
          </p:cNvCxnSpPr>
          <p:nvPr/>
        </p:nvCxnSpPr>
        <p:spPr>
          <a:xfrm>
            <a:off x="383059" y="3561237"/>
            <a:ext cx="8081319" cy="1583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3DD3D68A-CB85-D753-1109-3A2488A0244C}"/>
              </a:ext>
            </a:extLst>
          </p:cNvPr>
          <p:cNvSpPr/>
          <p:nvPr/>
        </p:nvSpPr>
        <p:spPr>
          <a:xfrm>
            <a:off x="383057" y="5401096"/>
            <a:ext cx="1791730" cy="419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Online Post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41808D-F132-7DDE-37C3-A3B1F29A4E09}"/>
              </a:ext>
            </a:extLst>
          </p:cNvPr>
          <p:cNvCxnSpPr>
            <a:cxnSpLocks/>
          </p:cNvCxnSpPr>
          <p:nvPr/>
        </p:nvCxnSpPr>
        <p:spPr>
          <a:xfrm>
            <a:off x="383054" y="5927557"/>
            <a:ext cx="808132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D39632E-7548-5D5E-A996-DD0727BA7C52}"/>
              </a:ext>
            </a:extLst>
          </p:cNvPr>
          <p:cNvSpPr/>
          <p:nvPr/>
        </p:nvSpPr>
        <p:spPr>
          <a:xfrm>
            <a:off x="383060" y="4647861"/>
            <a:ext cx="1791730" cy="385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Building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468D53B-C25F-12CF-BDF6-39879D37A0BB}"/>
              </a:ext>
            </a:extLst>
          </p:cNvPr>
          <p:cNvCxnSpPr>
            <a:cxnSpLocks/>
          </p:cNvCxnSpPr>
          <p:nvPr/>
        </p:nvCxnSpPr>
        <p:spPr>
          <a:xfrm>
            <a:off x="383059" y="5126048"/>
            <a:ext cx="8081319" cy="2025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EBF58DD2-9709-4DBA-8A27-0744E8AA2BAB}"/>
              </a:ext>
            </a:extLst>
          </p:cNvPr>
          <p:cNvSpPr txBox="1"/>
          <p:nvPr/>
        </p:nvSpPr>
        <p:spPr>
          <a:xfrm>
            <a:off x="4769709" y="1513819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# of Living/Guest 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Has Kintchen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DD260D9-8F8B-C95A-A31C-6FA69C5DB2D9}"/>
              </a:ext>
            </a:extLst>
          </p:cNvPr>
          <p:cNvSpPr txBox="1"/>
          <p:nvPr/>
        </p:nvSpPr>
        <p:spPr>
          <a:xfrm>
            <a:off x="6870359" y="1513819"/>
            <a:ext cx="1791730" cy="478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>
                <a:solidFill>
                  <a:schemeClr val="bg1"/>
                </a:solidFill>
              </a:rPr>
              <a:t># Bedrooms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>
                <a:solidFill>
                  <a:schemeClr val="bg1"/>
                </a:solidFill>
              </a:rPr>
              <a:t># Bathrooms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708F27-6F29-6C34-17EA-98AD773A0892}"/>
              </a:ext>
            </a:extLst>
          </p:cNvPr>
          <p:cNvSpPr txBox="1"/>
          <p:nvPr/>
        </p:nvSpPr>
        <p:spPr>
          <a:xfrm>
            <a:off x="2977980" y="3115411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District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Street Width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9D9155A-C984-B541-8DFE-045A39E4262E}"/>
              </a:ext>
            </a:extLst>
          </p:cNvPr>
          <p:cNvSpPr txBox="1"/>
          <p:nvPr/>
        </p:nvSpPr>
        <p:spPr>
          <a:xfrm>
            <a:off x="4893280" y="3081858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Street Direction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Latitude &amp; Longitude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4D833D7-AA4E-BC88-62FE-2669EECD5BF2}"/>
              </a:ext>
            </a:extLst>
          </p:cNvPr>
          <p:cNvSpPr txBox="1"/>
          <p:nvPr/>
        </p:nvSpPr>
        <p:spPr>
          <a:xfrm>
            <a:off x="2977980" y="3873644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Installed Kitchen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Furnished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2A1D7CD-8027-8A57-F313-58D99C711F6A}"/>
              </a:ext>
            </a:extLst>
          </p:cNvPr>
          <p:cNvSpPr txBox="1"/>
          <p:nvPr/>
        </p:nvSpPr>
        <p:spPr>
          <a:xfrm>
            <a:off x="4893280" y="3840091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Installed AC</a:t>
            </a:r>
          </a:p>
          <a:p>
            <a:endParaRPr lang="en-SA" sz="12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DBBDA71-2CAA-748D-EF4A-46DDFEF6538C}"/>
              </a:ext>
            </a:extLst>
          </p:cNvPr>
          <p:cNvSpPr txBox="1"/>
          <p:nvPr/>
        </p:nvSpPr>
        <p:spPr>
          <a:xfrm>
            <a:off x="2977980" y="5438454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Post 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Advertisor ID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1B2660-039C-A2A4-4B37-277DA50CB0BC}"/>
              </a:ext>
            </a:extLst>
          </p:cNvPr>
          <p:cNvSpPr txBox="1"/>
          <p:nvPr/>
        </p:nvSpPr>
        <p:spPr>
          <a:xfrm>
            <a:off x="4893280" y="5404901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Advertisor Type (owner)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Advertisor Rating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0C09BCB-E637-5302-DA91-90B64E184F43}"/>
              </a:ext>
            </a:extLst>
          </p:cNvPr>
          <p:cNvSpPr txBox="1"/>
          <p:nvPr/>
        </p:nvSpPr>
        <p:spPr>
          <a:xfrm>
            <a:off x="2977980" y="4684641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Apartment Floor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E5ACFF0-75BD-C59C-E18D-22DED0AB6A8C}"/>
              </a:ext>
            </a:extLst>
          </p:cNvPr>
          <p:cNvSpPr txBox="1"/>
          <p:nvPr/>
        </p:nvSpPr>
        <p:spPr>
          <a:xfrm>
            <a:off x="2977980" y="2303558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Area (sqr. m)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Dimensions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FE65FB0-360F-0FA2-5B60-08BE92325E7B}"/>
              </a:ext>
            </a:extLst>
          </p:cNvPr>
          <p:cNvSpPr txBox="1"/>
          <p:nvPr/>
        </p:nvSpPr>
        <p:spPr>
          <a:xfrm>
            <a:off x="4893280" y="2270005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Length:Width Ratio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Shape Regularity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EA9E5E5-8C82-B1A4-2535-18D7F746886C}"/>
              </a:ext>
            </a:extLst>
          </p:cNvPr>
          <p:cNvSpPr txBox="1"/>
          <p:nvPr/>
        </p:nvSpPr>
        <p:spPr>
          <a:xfrm>
            <a:off x="6993930" y="5421677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Time on Market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Last Update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0965DCD-6FE0-3413-1DE1-20ACCD6ACF52}"/>
              </a:ext>
            </a:extLst>
          </p:cNvPr>
          <p:cNvSpPr txBox="1"/>
          <p:nvPr/>
        </p:nvSpPr>
        <p:spPr>
          <a:xfrm>
            <a:off x="8909230" y="5388124"/>
            <a:ext cx="19770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SA" sz="1200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D980CA3-6E76-9267-3C42-00604A953F26}"/>
              </a:ext>
            </a:extLst>
          </p:cNvPr>
          <p:cNvCxnSpPr>
            <a:cxnSpLocks/>
          </p:cNvCxnSpPr>
          <p:nvPr/>
        </p:nvCxnSpPr>
        <p:spPr>
          <a:xfrm>
            <a:off x="8810374" y="1335086"/>
            <a:ext cx="0" cy="4592471"/>
          </a:xfrm>
          <a:prstGeom prst="line">
            <a:avLst/>
          </a:prstGeom>
          <a:ln w="12700" cap="rnd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59">
            <a:extLst>
              <a:ext uri="{FF2B5EF4-FFF2-40B4-BE49-F238E27FC236}">
                <a16:creationId xmlns:a16="http://schemas.microsoft.com/office/drawing/2014/main" id="{AEAFD1E1-D13C-07DC-9E56-297E2A3F4385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9069146" y="1168887"/>
            <a:ext cx="3024000" cy="166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4pPr>
            <a:lvl5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9pPr>
          </a:lstStyle>
          <a:p>
            <a:pPr lvl="0">
              <a:lnSpc>
                <a:spcPct val="90000"/>
              </a:lnSpc>
              <a:buClr>
                <a:srgbClr val="002960"/>
              </a:buClr>
            </a:pPr>
            <a:r>
              <a:rPr lang="en-US" sz="1200" b="1" kern="0" dirty="0">
                <a:latin typeface="Arial"/>
              </a:rPr>
              <a:t>Conclusions</a:t>
            </a:r>
            <a:endParaRPr lang="en-US" sz="1200" kern="0" dirty="0">
              <a:solidFill>
                <a:schemeClr val="bg1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83" name="Line 60">
            <a:extLst>
              <a:ext uri="{FF2B5EF4-FFF2-40B4-BE49-F238E27FC236}">
                <a16:creationId xmlns:a16="http://schemas.microsoft.com/office/drawing/2014/main" id="{EC53CF59-554C-48F3-D6C3-CC5490A37AA0}"/>
              </a:ext>
            </a:extLst>
          </p:cNvPr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9069146" y="1335086"/>
            <a:ext cx="1817163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defTabSz="914400" fontAlgn="base" hangingPunct="1">
              <a:spcBef>
                <a:spcPct val="0"/>
              </a:spcBef>
              <a:spcAft>
                <a:spcPct val="0"/>
              </a:spcAft>
            </a:pPr>
            <a:endParaRPr lang="en-US" sz="1200" b="1" kern="1200" spc="0" dirty="0">
              <a:solidFill>
                <a:srgbClr val="000000"/>
              </a:solidFill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7D86399-F61E-534E-D0CC-E90131B1B98F}"/>
              </a:ext>
            </a:extLst>
          </p:cNvPr>
          <p:cNvSpPr txBox="1"/>
          <p:nvPr/>
        </p:nvSpPr>
        <p:spPr>
          <a:xfrm>
            <a:off x="9069146" y="1513819"/>
            <a:ext cx="20519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A" sz="1200" dirty="0"/>
              <a:t>23+ gathered and engineered attributes for each apartment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A" sz="1200" dirty="0"/>
              <a:t>Some attributes suffer greater levels of inaccuracy </a:t>
            </a:r>
          </a:p>
        </p:txBody>
      </p:sp>
      <p:pic>
        <p:nvPicPr>
          <p:cNvPr id="89" name="Graphic 88" descr="Check In with solid fill">
            <a:extLst>
              <a:ext uri="{FF2B5EF4-FFF2-40B4-BE49-F238E27FC236}">
                <a16:creationId xmlns:a16="http://schemas.microsoft.com/office/drawing/2014/main" id="{6EF6E5F4-905E-AAD9-B57C-2801026BA0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7496" y="5446032"/>
            <a:ext cx="370704" cy="370704"/>
          </a:xfrm>
          <a:prstGeom prst="rect">
            <a:avLst/>
          </a:prstGeom>
        </p:spPr>
      </p:pic>
      <p:pic>
        <p:nvPicPr>
          <p:cNvPr id="91" name="Graphic 90" descr="Ruler with solid fill">
            <a:extLst>
              <a:ext uri="{FF2B5EF4-FFF2-40B4-BE49-F238E27FC236}">
                <a16:creationId xmlns:a16="http://schemas.microsoft.com/office/drawing/2014/main" id="{B90CAAF9-A8EE-F764-993D-35A4E9C1CEC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7496" y="2306152"/>
            <a:ext cx="370704" cy="370704"/>
          </a:xfrm>
          <a:prstGeom prst="rect">
            <a:avLst/>
          </a:prstGeom>
        </p:spPr>
      </p:pic>
      <p:pic>
        <p:nvPicPr>
          <p:cNvPr id="93" name="Graphic 92" descr="Couch with solid fill">
            <a:extLst>
              <a:ext uri="{FF2B5EF4-FFF2-40B4-BE49-F238E27FC236}">
                <a16:creationId xmlns:a16="http://schemas.microsoft.com/office/drawing/2014/main" id="{DEF1E01E-7F21-7D87-5B0D-08CA39D05D9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7496" y="3862190"/>
            <a:ext cx="370704" cy="370704"/>
          </a:xfrm>
          <a:prstGeom prst="rect">
            <a:avLst/>
          </a:prstGeom>
        </p:spPr>
      </p:pic>
      <p:pic>
        <p:nvPicPr>
          <p:cNvPr id="95" name="Graphic 94" descr="Marker with solid fill">
            <a:extLst>
              <a:ext uri="{FF2B5EF4-FFF2-40B4-BE49-F238E27FC236}">
                <a16:creationId xmlns:a16="http://schemas.microsoft.com/office/drawing/2014/main" id="{D3FE0013-3AE2-E5E0-89B8-D830D693C3E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67496" y="3125315"/>
            <a:ext cx="370704" cy="370704"/>
          </a:xfrm>
          <a:prstGeom prst="rect">
            <a:avLst/>
          </a:prstGeom>
        </p:spPr>
      </p:pic>
      <p:pic>
        <p:nvPicPr>
          <p:cNvPr id="97" name="Graphic 96" descr="Building with solid fill">
            <a:extLst>
              <a:ext uri="{FF2B5EF4-FFF2-40B4-BE49-F238E27FC236}">
                <a16:creationId xmlns:a16="http://schemas.microsoft.com/office/drawing/2014/main" id="{76E7D82A-AEB4-8896-B4C9-772A1620A2C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67496" y="4673466"/>
            <a:ext cx="370704" cy="370704"/>
          </a:xfrm>
          <a:prstGeom prst="rect">
            <a:avLst/>
          </a:prstGeom>
        </p:spPr>
      </p:pic>
      <p:pic>
        <p:nvPicPr>
          <p:cNvPr id="99" name="Graphic 98" descr="Drawing compass with solid fill">
            <a:extLst>
              <a:ext uri="{FF2B5EF4-FFF2-40B4-BE49-F238E27FC236}">
                <a16:creationId xmlns:a16="http://schemas.microsoft.com/office/drawing/2014/main" id="{CAA5C74D-4AEA-FAB8-6884-9AD4FFA2050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67496" y="1539540"/>
            <a:ext cx="370704" cy="37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3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7183A-66FE-B898-B5E1-8B77686B5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8924"/>
          </a:xfrm>
        </p:spPr>
        <p:txBody>
          <a:bodyPr>
            <a:normAutofit fontScale="90000"/>
          </a:bodyPr>
          <a:lstStyle/>
          <a:p>
            <a:r>
              <a:rPr lang="en-SA" sz="2400" dirty="0"/>
              <a:t>We gathered data of the majority of apartments currently listed for sale in Riyadh, amounting to 7000+ apartments</a:t>
            </a:r>
          </a:p>
        </p:txBody>
      </p:sp>
      <p:sp>
        <p:nvSpPr>
          <p:cNvPr id="11" name="Rectangle 59">
            <a:extLst>
              <a:ext uri="{FF2B5EF4-FFF2-40B4-BE49-F238E27FC236}">
                <a16:creationId xmlns:a16="http://schemas.microsoft.com/office/drawing/2014/main" id="{3004701E-BA15-4837-EC53-5400E9D7FEC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3072000" y="1168887"/>
            <a:ext cx="3024000" cy="166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marL="0" indent="0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1pPr>
            <a:lvl2pPr marL="193675" indent="-19208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2pPr>
            <a:lvl3pPr marL="457200" indent="-261938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3pPr>
            <a:lvl4pPr marL="614363" indent="-1555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4pPr>
            <a:lvl5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defRPr>
            </a:lvl5pPr>
            <a:lvl6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6pPr>
            <a:lvl7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7pPr>
            <a:lvl8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8pPr>
            <a:lvl9pPr marL="749808" indent="-130175" algn="l" defTabSz="895350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9pPr>
          </a:lstStyle>
          <a:p>
            <a:pPr lvl="0">
              <a:lnSpc>
                <a:spcPct val="90000"/>
              </a:lnSpc>
              <a:buClr>
                <a:srgbClr val="002960"/>
              </a:buClr>
            </a:pPr>
            <a:r>
              <a:rPr lang="en-US" sz="1200" b="1" kern="0" dirty="0">
                <a:latin typeface="Arial"/>
              </a:rPr>
              <a:t>Attributes</a:t>
            </a:r>
            <a:endParaRPr lang="en-US" sz="1200" kern="0" dirty="0">
              <a:solidFill>
                <a:schemeClr val="bg1">
                  <a:lumMod val="50000"/>
                </a:schemeClr>
              </a:solidFill>
              <a:latin typeface="Arial"/>
            </a:endParaRPr>
          </a:p>
        </p:txBody>
      </p:sp>
      <p:sp>
        <p:nvSpPr>
          <p:cNvPr id="12" name="Line 60">
            <a:extLst>
              <a:ext uri="{FF2B5EF4-FFF2-40B4-BE49-F238E27FC236}">
                <a16:creationId xmlns:a16="http://schemas.microsoft.com/office/drawing/2014/main" id="{53BD6721-6356-08F3-47B1-3CDAF3D6382F}"/>
              </a:ext>
            </a:extLst>
          </p:cNvPr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3072000" y="1335086"/>
            <a:ext cx="30240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defTabSz="914400" fontAlgn="base" hangingPunct="1">
              <a:spcBef>
                <a:spcPct val="0"/>
              </a:spcBef>
              <a:spcAft>
                <a:spcPct val="0"/>
              </a:spcAft>
            </a:pPr>
            <a:endParaRPr lang="en-US" sz="1200" b="1" kern="1200" spc="0" dirty="0">
              <a:solidFill>
                <a:srgbClr val="000000"/>
              </a:solidFill>
              <a:latin typeface="Arial" charset="0"/>
              <a:ea typeface="ＭＳ Ｐゴシック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1B5CDB-85DA-2885-2B77-78B1629EB746}"/>
              </a:ext>
            </a:extLst>
          </p:cNvPr>
          <p:cNvSpPr/>
          <p:nvPr/>
        </p:nvSpPr>
        <p:spPr>
          <a:xfrm>
            <a:off x="383057" y="2267054"/>
            <a:ext cx="1791730" cy="419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Area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1D8B626-2075-1192-4C45-BB010969C671}"/>
              </a:ext>
            </a:extLst>
          </p:cNvPr>
          <p:cNvCxnSpPr>
            <a:cxnSpLocks/>
          </p:cNvCxnSpPr>
          <p:nvPr/>
        </p:nvCxnSpPr>
        <p:spPr>
          <a:xfrm>
            <a:off x="383054" y="2793515"/>
            <a:ext cx="1114137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312B170F-79C9-80C6-00E5-53F448B6FC57}"/>
              </a:ext>
            </a:extLst>
          </p:cNvPr>
          <p:cNvSpPr/>
          <p:nvPr/>
        </p:nvSpPr>
        <p:spPr>
          <a:xfrm>
            <a:off x="383060" y="1513819"/>
            <a:ext cx="1791730" cy="385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Floor Plan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69DC4AC-8F4D-164B-ED4B-C50FBEFE9B91}"/>
              </a:ext>
            </a:extLst>
          </p:cNvPr>
          <p:cNvCxnSpPr>
            <a:cxnSpLocks/>
          </p:cNvCxnSpPr>
          <p:nvPr/>
        </p:nvCxnSpPr>
        <p:spPr>
          <a:xfrm>
            <a:off x="383059" y="1992006"/>
            <a:ext cx="111413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0FF6B9B-9EB7-AF8F-39C2-8CA9A54184F1}"/>
              </a:ext>
            </a:extLst>
          </p:cNvPr>
          <p:cNvSpPr txBox="1"/>
          <p:nvPr/>
        </p:nvSpPr>
        <p:spPr>
          <a:xfrm>
            <a:off x="2977980" y="1513819"/>
            <a:ext cx="1791730" cy="478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# of Bedrooms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# of Bathrooms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4B1295-F4CB-4AD1-AE09-23FC6936A86D}"/>
              </a:ext>
            </a:extLst>
          </p:cNvPr>
          <p:cNvSpPr/>
          <p:nvPr/>
        </p:nvSpPr>
        <p:spPr>
          <a:xfrm>
            <a:off x="383057" y="3836285"/>
            <a:ext cx="1791730" cy="419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002060"/>
                </a:solidFill>
              </a:rPr>
              <a:t>Features</a:t>
            </a:r>
            <a:endParaRPr lang="en-SA" sz="1200" b="1" dirty="0">
              <a:solidFill>
                <a:srgbClr val="002060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0A1BD9-9376-DF5C-C2FF-4A7400C1420B}"/>
              </a:ext>
            </a:extLst>
          </p:cNvPr>
          <p:cNvCxnSpPr>
            <a:cxnSpLocks/>
          </p:cNvCxnSpPr>
          <p:nvPr/>
        </p:nvCxnSpPr>
        <p:spPr>
          <a:xfrm>
            <a:off x="383054" y="4362746"/>
            <a:ext cx="1114137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E7BC3EF2-CF38-B392-91D9-C42CCFD8F27F}"/>
              </a:ext>
            </a:extLst>
          </p:cNvPr>
          <p:cNvSpPr/>
          <p:nvPr/>
        </p:nvSpPr>
        <p:spPr>
          <a:xfrm>
            <a:off x="383060" y="3083050"/>
            <a:ext cx="1791730" cy="385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Location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6031DAB-46B0-78DA-2C31-55715B863FAB}"/>
              </a:ext>
            </a:extLst>
          </p:cNvPr>
          <p:cNvCxnSpPr>
            <a:cxnSpLocks/>
          </p:cNvCxnSpPr>
          <p:nvPr/>
        </p:nvCxnSpPr>
        <p:spPr>
          <a:xfrm>
            <a:off x="383059" y="3561237"/>
            <a:ext cx="111413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3DD3D68A-CB85-D753-1109-3A2488A0244C}"/>
              </a:ext>
            </a:extLst>
          </p:cNvPr>
          <p:cNvSpPr/>
          <p:nvPr/>
        </p:nvSpPr>
        <p:spPr>
          <a:xfrm>
            <a:off x="383057" y="5401096"/>
            <a:ext cx="1791730" cy="419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Online Post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41808D-F132-7DDE-37C3-A3B1F29A4E09}"/>
              </a:ext>
            </a:extLst>
          </p:cNvPr>
          <p:cNvCxnSpPr>
            <a:cxnSpLocks/>
          </p:cNvCxnSpPr>
          <p:nvPr/>
        </p:nvCxnSpPr>
        <p:spPr>
          <a:xfrm>
            <a:off x="383054" y="5927557"/>
            <a:ext cx="1114137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D39632E-7548-5D5E-A996-DD0727BA7C52}"/>
              </a:ext>
            </a:extLst>
          </p:cNvPr>
          <p:cNvSpPr/>
          <p:nvPr/>
        </p:nvSpPr>
        <p:spPr>
          <a:xfrm>
            <a:off x="383060" y="4647861"/>
            <a:ext cx="1791730" cy="3856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sz="1200" b="1" dirty="0">
                <a:solidFill>
                  <a:srgbClr val="002060"/>
                </a:solidFill>
              </a:rPr>
              <a:t>Building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468D53B-C25F-12CF-BDF6-39879D37A0BB}"/>
              </a:ext>
            </a:extLst>
          </p:cNvPr>
          <p:cNvCxnSpPr>
            <a:cxnSpLocks/>
          </p:cNvCxnSpPr>
          <p:nvPr/>
        </p:nvCxnSpPr>
        <p:spPr>
          <a:xfrm>
            <a:off x="383059" y="5126048"/>
            <a:ext cx="111413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EBF58DD2-9709-4DBA-8A27-0744E8AA2BAB}"/>
              </a:ext>
            </a:extLst>
          </p:cNvPr>
          <p:cNvSpPr txBox="1"/>
          <p:nvPr/>
        </p:nvSpPr>
        <p:spPr>
          <a:xfrm>
            <a:off x="4769709" y="1513819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# of Living/Guest 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Has Kintchen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DD260D9-8F8B-C95A-A31C-6FA69C5DB2D9}"/>
              </a:ext>
            </a:extLst>
          </p:cNvPr>
          <p:cNvSpPr txBox="1"/>
          <p:nvPr/>
        </p:nvSpPr>
        <p:spPr>
          <a:xfrm>
            <a:off x="6870359" y="1513819"/>
            <a:ext cx="1791730" cy="478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>
                <a:solidFill>
                  <a:schemeClr val="bg1"/>
                </a:solidFill>
              </a:rPr>
              <a:t># Bedrooms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>
                <a:solidFill>
                  <a:schemeClr val="bg1"/>
                </a:solidFill>
              </a:rPr>
              <a:t># Bathrooms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708F27-6F29-6C34-17EA-98AD773A0892}"/>
              </a:ext>
            </a:extLst>
          </p:cNvPr>
          <p:cNvSpPr txBox="1"/>
          <p:nvPr/>
        </p:nvSpPr>
        <p:spPr>
          <a:xfrm>
            <a:off x="2977980" y="3115411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District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Street Width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9D9155A-C984-B541-8DFE-045A39E4262E}"/>
              </a:ext>
            </a:extLst>
          </p:cNvPr>
          <p:cNvSpPr txBox="1"/>
          <p:nvPr/>
        </p:nvSpPr>
        <p:spPr>
          <a:xfrm>
            <a:off x="4893280" y="3081858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Street Direction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Latitude &amp; Longitude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4D833D7-AA4E-BC88-62FE-2669EECD5BF2}"/>
              </a:ext>
            </a:extLst>
          </p:cNvPr>
          <p:cNvSpPr txBox="1"/>
          <p:nvPr/>
        </p:nvSpPr>
        <p:spPr>
          <a:xfrm>
            <a:off x="2977980" y="3873644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Installed Kitchen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Furnished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2A1D7CD-8027-8A57-F313-58D99C711F6A}"/>
              </a:ext>
            </a:extLst>
          </p:cNvPr>
          <p:cNvSpPr txBox="1"/>
          <p:nvPr/>
        </p:nvSpPr>
        <p:spPr>
          <a:xfrm>
            <a:off x="4893280" y="3840091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Installed AC</a:t>
            </a:r>
          </a:p>
          <a:p>
            <a:endParaRPr lang="en-SA" sz="12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DBBDA71-2CAA-748D-EF4A-46DDFEF6538C}"/>
              </a:ext>
            </a:extLst>
          </p:cNvPr>
          <p:cNvSpPr txBox="1"/>
          <p:nvPr/>
        </p:nvSpPr>
        <p:spPr>
          <a:xfrm>
            <a:off x="2977980" y="5438454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Post 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Advertisor ID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1B2660-039C-A2A4-4B37-277DA50CB0BC}"/>
              </a:ext>
            </a:extLst>
          </p:cNvPr>
          <p:cNvSpPr txBox="1"/>
          <p:nvPr/>
        </p:nvSpPr>
        <p:spPr>
          <a:xfrm>
            <a:off x="4893280" y="5404901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Advertisor Type (owner)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Advertisor Rating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0C09BCB-E637-5302-DA91-90B64E184F43}"/>
              </a:ext>
            </a:extLst>
          </p:cNvPr>
          <p:cNvSpPr txBox="1"/>
          <p:nvPr/>
        </p:nvSpPr>
        <p:spPr>
          <a:xfrm>
            <a:off x="2977980" y="4684641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Apartment Floor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E5ACFF0-75BD-C59C-E18D-22DED0AB6A8C}"/>
              </a:ext>
            </a:extLst>
          </p:cNvPr>
          <p:cNvSpPr txBox="1"/>
          <p:nvPr/>
        </p:nvSpPr>
        <p:spPr>
          <a:xfrm>
            <a:off x="2977980" y="2303558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Area (sqr. m)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Dimensions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FE65FB0-360F-0FA2-5B60-08BE92325E7B}"/>
              </a:ext>
            </a:extLst>
          </p:cNvPr>
          <p:cNvSpPr txBox="1"/>
          <p:nvPr/>
        </p:nvSpPr>
        <p:spPr>
          <a:xfrm>
            <a:off x="4893280" y="2270005"/>
            <a:ext cx="1977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Length:Width Ratio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Shape Regularity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EA9E5E5-8C82-B1A4-2535-18D7F746886C}"/>
              </a:ext>
            </a:extLst>
          </p:cNvPr>
          <p:cNvSpPr txBox="1"/>
          <p:nvPr/>
        </p:nvSpPr>
        <p:spPr>
          <a:xfrm>
            <a:off x="6993930" y="5421677"/>
            <a:ext cx="17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Time on Market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A" sz="1200" dirty="0"/>
              <a:t>Last Update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0965DCD-6FE0-3413-1DE1-20ACCD6ACF52}"/>
              </a:ext>
            </a:extLst>
          </p:cNvPr>
          <p:cNvSpPr txBox="1"/>
          <p:nvPr/>
        </p:nvSpPr>
        <p:spPr>
          <a:xfrm>
            <a:off x="8909230" y="5388124"/>
            <a:ext cx="19770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SA" sz="1200" dirty="0"/>
          </a:p>
        </p:txBody>
      </p:sp>
    </p:spTree>
    <p:extLst>
      <p:ext uri="{BB962C8B-B14F-4D97-AF65-F5344CB8AC3E}">
        <p14:creationId xmlns:p14="http://schemas.microsoft.com/office/powerpoint/2010/main" val="3626823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7E844-AC59-4DD4-3882-C700026F7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A" sz="2800" dirty="0"/>
              <a:t>Providing an analytical dashboard can help home buyers to better understand the 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F30A4-B7EB-A387-1003-46BB7403F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151720875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LEFT" val=" 143.875"/>
  <p:tag name="LTOP" val=" 208.75"/>
  <p:tag name="THINKCELLSHAPEDONOTDELETE" val="ppSSGvrfaf0yFOTbMNv2tO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8bvg1Ej3EaV5NPNUe4uj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LEFT" val=" 143.875"/>
  <p:tag name="LTOP" val=" 208.75"/>
  <p:tag name="THINKCELLSHAPEDONOTDELETE" val="ppSSGvrfaf0yFOTbMNv2tO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8bvg1Ej3EaV5NPNUe4uj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LEFT" val=" 143.875"/>
  <p:tag name="LTOP" val=" 208.75"/>
  <p:tag name="THINKCELLSHAPEDONOTDELETE" val="ppSSGvrfaf0yFOTbMNv2tO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8bvg1Ej3EaV5NPNUe4uj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LEFT" val=" 143.875"/>
  <p:tag name="LTOP" val=" 208.75"/>
  <p:tag name="THINKCELLSHAPEDONOTDELETE" val="ppSSGvrfaf0yFOTbMNv2tO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8bvg1Ej3EaV5NPNUe4ujA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1154</TotalTime>
  <Words>423</Words>
  <Application>Microsoft Macintosh PowerPoint</Application>
  <PresentationFormat>Widescreen</PresentationFormat>
  <Paragraphs>128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Utilizing Data Analytics to Help Home Buyers</vt:lpstr>
      <vt:lpstr>Executive summary</vt:lpstr>
      <vt:lpstr>On average, searching for a home takes more than 100 hours of active work</vt:lpstr>
      <vt:lpstr>Utilizing analytics tools and machine learning reduces search time by up to 50%</vt:lpstr>
      <vt:lpstr>Executive summary</vt:lpstr>
      <vt:lpstr>We gathered data of the majority of apartments currently listed for sale in Riyadh, amounting to 7000+ apartments</vt:lpstr>
      <vt:lpstr>We gathered data of the majority of apartments currently listed for sale in Riyadh, amounting to 7000+ apartments</vt:lpstr>
      <vt:lpstr>We gathered data of the majority of apartments currently listed for sale in Riyadh, amounting to 7000+ apartments</vt:lpstr>
      <vt:lpstr>Providing an analytical dashboard can help home buyers to better understand the market</vt:lpstr>
      <vt:lpstr>We are able to narrow down search results by 90%+ without producing any false negatives!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Alsalamah, Mohammed</dc:creator>
  <cp:lastModifiedBy>Alsalamah, Mohammed</cp:lastModifiedBy>
  <cp:revision>7</cp:revision>
  <dcterms:created xsi:type="dcterms:W3CDTF">2023-04-13T17:45:27Z</dcterms:created>
  <dcterms:modified xsi:type="dcterms:W3CDTF">2023-04-14T13:06:45Z</dcterms:modified>
</cp:coreProperties>
</file>

<file path=docProps/thumbnail.jpeg>
</file>